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7"/>
  </p:notesMasterIdLst>
  <p:sldIdLst>
    <p:sldId id="2147480909" r:id="rId3"/>
    <p:sldId id="2147480910" r:id="rId4"/>
    <p:sldId id="2147480929" r:id="rId5"/>
    <p:sldId id="2147480912" r:id="rId6"/>
    <p:sldId id="2147480913" r:id="rId7"/>
    <p:sldId id="2147480914" r:id="rId8"/>
    <p:sldId id="2147480915" r:id="rId9"/>
    <p:sldId id="2147480916" r:id="rId10"/>
    <p:sldId id="2147480918" r:id="rId11"/>
    <p:sldId id="2147480917" r:id="rId12"/>
    <p:sldId id="2147480919" r:id="rId13"/>
    <p:sldId id="2147480920" r:id="rId14"/>
    <p:sldId id="2147480921" r:id="rId15"/>
    <p:sldId id="2147480930" r:id="rId16"/>
    <p:sldId id="2147480925" r:id="rId17"/>
    <p:sldId id="2147480922" r:id="rId18"/>
    <p:sldId id="2147480931" r:id="rId19"/>
    <p:sldId id="2147480923" r:id="rId20"/>
    <p:sldId id="2147480932" r:id="rId21"/>
    <p:sldId id="2147480926" r:id="rId22"/>
    <p:sldId id="2147480933" r:id="rId23"/>
    <p:sldId id="2147480924" r:id="rId24"/>
    <p:sldId id="2147480927" r:id="rId25"/>
    <p:sldId id="2147480928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1FEF5E9-C91E-44C1-B107-06B38ECABD09}">
          <p14:sldIdLst>
            <p14:sldId id="2147480909"/>
            <p14:sldId id="2147480910"/>
            <p14:sldId id="2147480929"/>
            <p14:sldId id="2147480912"/>
            <p14:sldId id="2147480913"/>
            <p14:sldId id="2147480914"/>
            <p14:sldId id="2147480915"/>
            <p14:sldId id="2147480916"/>
            <p14:sldId id="2147480918"/>
            <p14:sldId id="2147480917"/>
            <p14:sldId id="2147480919"/>
            <p14:sldId id="2147480920"/>
            <p14:sldId id="2147480921"/>
            <p14:sldId id="2147480930"/>
            <p14:sldId id="2147480925"/>
            <p14:sldId id="2147480922"/>
            <p14:sldId id="2147480931"/>
            <p14:sldId id="2147480923"/>
            <p14:sldId id="2147480932"/>
            <p14:sldId id="2147480926"/>
            <p14:sldId id="2147480933"/>
            <p14:sldId id="2147480924"/>
            <p14:sldId id="2147480927"/>
            <p14:sldId id="2147480928"/>
          </p14:sldIdLst>
        </p14:section>
        <p14:section name="Beispielfolien" id="{FBE52BBF-6723-4047-B40D-54462145D39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98" userDrawn="1">
          <p15:clr>
            <a:srgbClr val="A4A3A4"/>
          </p15:clr>
        </p15:guide>
        <p15:guide id="2" pos="461" userDrawn="1">
          <p15:clr>
            <a:srgbClr val="A4A3A4"/>
          </p15:clr>
        </p15:guide>
        <p15:guide id="3" pos="7219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orient="horz" pos="36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6699" autoAdjust="0"/>
  </p:normalViewPr>
  <p:slideViewPr>
    <p:cSldViewPr snapToGrid="0" showGuides="1">
      <p:cViewPr varScale="1">
        <p:scale>
          <a:sx n="106" d="100"/>
          <a:sy n="106" d="100"/>
        </p:scale>
        <p:origin x="78" y="-90"/>
      </p:cViewPr>
      <p:guideLst>
        <p:guide orient="horz" pos="498"/>
        <p:guide pos="461"/>
        <p:guide pos="7219"/>
        <p:guide orient="horz" pos="913"/>
        <p:guide orient="horz" pos="362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5A8A8-EF68-4013-95C9-55F0B29DE8C3}" type="datetimeFigureOut">
              <a:rPr lang="de-DE" smtClean="0"/>
              <a:t>12.11.2025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EFF85-5E03-4776-8827-129DF3530DA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89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EFF85-5E03-4776-8827-129DF3530DA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7422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Hintergrundbild">
            <a:extLst>
              <a:ext uri="{FF2B5EF4-FFF2-40B4-BE49-F238E27FC236}">
                <a16:creationId xmlns:a16="http://schemas.microsoft.com/office/drawing/2014/main" id="{8F85C3F5-7601-41D1-B316-A700DA4B3B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KBV Logo">
            <a:extLst>
              <a:ext uri="{FF2B5EF4-FFF2-40B4-BE49-F238E27FC236}">
                <a16:creationId xmlns:a16="http://schemas.microsoft.com/office/drawing/2014/main" id="{732C4882-F47B-4ED3-9FBA-55128CD337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40000"/>
            <a:ext cx="2556487" cy="835200"/>
          </a:xfrm>
          <a:prstGeom prst="rect">
            <a:avLst/>
          </a:prstGeom>
        </p:spPr>
      </p:pic>
      <p:sp>
        <p:nvSpPr>
          <p:cNvPr id="17" name="Rechteck 16" hidden="1">
            <a:extLst>
              <a:ext uri="{FF2B5EF4-FFF2-40B4-BE49-F238E27FC236}">
                <a16:creationId xmlns:a16="http://schemas.microsoft.com/office/drawing/2014/main" id="{A1F214EE-8619-4096-A2C9-0429F93D89C0}"/>
              </a:ext>
            </a:extLst>
          </p:cNvPr>
          <p:cNvSpPr/>
          <p:nvPr userDrawn="1"/>
        </p:nvSpPr>
        <p:spPr>
          <a:xfrm>
            <a:off x="0" y="0"/>
            <a:ext cx="5055351" cy="3801600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0FA181-1F63-4F25-B269-396E474D37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3923687"/>
            <a:ext cx="8579838" cy="1620000"/>
          </a:xfrm>
        </p:spPr>
        <p:txBody>
          <a:bodyPr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2pPr>
            <a:lvl3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3pPr>
            <a:lvl4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4pPr>
            <a:lvl5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5pPr>
            <a:lvl6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6pPr>
            <a:lvl7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7pPr>
            <a:lvl8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8pPr>
            <a:lvl9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Zusatzbezeichnung &amp; Datum</a:t>
            </a:r>
            <a:br>
              <a:rPr lang="de-DE" dirty="0"/>
            </a:br>
            <a:r>
              <a:rPr lang="de-DE" dirty="0"/>
              <a:t>maximal drei Zeilen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D87D10-ACA1-4B8C-BCD3-5C4573EF04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2306068"/>
            <a:ext cx="8579838" cy="1620000"/>
          </a:xfrm>
        </p:spPr>
        <p:txBody>
          <a:bodyPr anchor="b"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maximal drei Zeilen</a:t>
            </a:r>
          </a:p>
        </p:txBody>
      </p:sp>
      <p:sp>
        <p:nvSpPr>
          <p:cNvPr id="18" name="Vertikaler Textplatzhalter 2">
            <a:extLst>
              <a:ext uri="{FF2B5EF4-FFF2-40B4-BE49-F238E27FC236}">
                <a16:creationId xmlns:a16="http://schemas.microsoft.com/office/drawing/2014/main" id="{8EBB1262-3AFB-4E01-95A8-4EDC5F4C0920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539998" y="5868000"/>
            <a:ext cx="8579838" cy="504000"/>
          </a:xfrm>
        </p:spPr>
        <p:txBody>
          <a:bodyPr vert="horz" anchor="b" anchorCtr="0"/>
          <a:lstStyle>
            <a:lvl1pPr marL="0" marR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cap="all" baseline="0">
                <a:solidFill>
                  <a:schemeClr val="accent1"/>
                </a:solidFill>
              </a:defRPr>
            </a:lvl1pPr>
            <a:lvl2pPr marL="0" indent="0">
              <a:lnSpc>
                <a:spcPct val="93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cap="all" baseline="0">
                <a:solidFill>
                  <a:schemeClr val="accent1"/>
                </a:solidFill>
              </a:defRPr>
            </a:lvl2pPr>
            <a:lvl3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3pPr>
            <a:lvl4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4pPr>
            <a:lvl5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5pPr>
            <a:lvl6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6pPr>
            <a:lvl7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7pPr>
            <a:lvl8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8pPr>
            <a:lvl9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/>
              <a:t>Name Autor/in auf erster Ebene // für Funktionsbezeichnung Autor/in </a:t>
            </a:r>
            <a:br>
              <a:rPr lang="de-DE" dirty="0"/>
            </a:br>
            <a:r>
              <a:rPr lang="de-DE" dirty="0"/>
              <a:t>&gt;&gt; Menü &gt; Start &gt; Absatz &gt; Listenebne erhöhen</a:t>
            </a:r>
          </a:p>
        </p:txBody>
      </p:sp>
      <p:grpSp>
        <p:nvGrpSpPr>
          <p:cNvPr id="13" name="Regieanweisungen"/>
          <p:cNvGrpSpPr/>
          <p:nvPr userDrawn="1"/>
        </p:nvGrpSpPr>
        <p:grpSpPr>
          <a:xfrm>
            <a:off x="731838" y="-684000"/>
            <a:ext cx="14244162" cy="2925388"/>
            <a:chOff x="731838" y="-684000"/>
            <a:chExt cx="14244162" cy="2925388"/>
          </a:xfrm>
        </p:grpSpPr>
        <p:sp>
          <p:nvSpPr>
            <p:cNvPr id="16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9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0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>
          <a:xfrm>
            <a:off x="731836" y="7259458"/>
            <a:ext cx="9435600" cy="162000"/>
          </a:xfrm>
        </p:spPr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731836" y="7099368"/>
            <a:ext cx="9435600" cy="162000"/>
          </a:xfrm>
        </p:spPr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0897200" y="7099368"/>
            <a:ext cx="1080000" cy="162000"/>
          </a:xfrm>
        </p:spPr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94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>
          <a:xfrm>
            <a:off x="216000" y="216001"/>
            <a:ext cx="11761200" cy="5835599"/>
          </a:xfrm>
          <a:prstGeom prst="rect">
            <a:avLst/>
          </a:prstGeom>
        </p:spPr>
      </p:pic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432000" indent="-432000" algn="l">
              <a:lnSpc>
                <a:spcPct val="9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bg1"/>
                </a:solidFill>
                <a:latin typeface="+mj-lt"/>
              </a:defRPr>
            </a:lvl1pPr>
            <a:lvl2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2pPr>
            <a:lvl3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3pPr>
            <a:lvl4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4pPr>
            <a:lvl5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5pPr>
            <a:lvl6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6pPr>
            <a:lvl7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7pPr>
            <a:lvl8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8pPr>
            <a:lvl9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Name Kapitel auf erster Ebene // für Unterkapitel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grpSp>
        <p:nvGrpSpPr>
          <p:cNvPr id="9" name="Regieanweisungen"/>
          <p:cNvGrpSpPr/>
          <p:nvPr userDrawn="1"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6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7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8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9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3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4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15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Kopf- und Fußzeile &gt; Text anpassen &gt; Für alle übernehmen </a:t>
              </a:r>
            </a:p>
          </p:txBody>
        </p:sp>
      </p:grpSp>
      <p:sp>
        <p:nvSpPr>
          <p:cNvPr id="22" name="Datumsplatzhalter 21">
            <a:extLst>
              <a:ext uri="{FF2B5EF4-FFF2-40B4-BE49-F238E27FC236}">
                <a16:creationId xmlns:a16="http://schemas.microsoft.com/office/drawing/2014/main" id="{8C7BF8E4-5098-4DBC-903D-D37545C7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23" name="Fußzeilenplatzhalter 22">
            <a:extLst>
              <a:ext uri="{FF2B5EF4-FFF2-40B4-BE49-F238E27FC236}">
                <a16:creationId xmlns:a16="http://schemas.microsoft.com/office/drawing/2014/main" id="{78C825B1-2A37-400B-848F-5F14D7414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9A03B917-1D0D-4E3F-A95E-4725E2D4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3410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272" y="216001"/>
            <a:ext cx="11756656" cy="5835599"/>
          </a:xfrm>
          <a:prstGeom prst="rect">
            <a:avLst/>
          </a:prstGeom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432000" indent="-432000" algn="l">
              <a:lnSpc>
                <a:spcPct val="9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bg1"/>
                </a:solidFill>
                <a:latin typeface="+mj-lt"/>
              </a:defRPr>
            </a:lvl1pPr>
            <a:lvl2pPr marL="702000" indent="-324000" algn="l">
              <a:lnSpc>
                <a:spcPct val="95000"/>
              </a:lnSpc>
              <a:spcBef>
                <a:spcPts val="0"/>
              </a:spcBef>
              <a:buClr>
                <a:schemeClr val="bg1"/>
              </a:buClr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2pPr>
            <a:lvl3pPr marL="432000" indent="-432000" algn="l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accent1"/>
                </a:solidFill>
                <a:latin typeface="+mj-lt"/>
              </a:defRPr>
            </a:lvl3pPr>
            <a:lvl4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4pPr>
            <a:lvl5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5pPr>
            <a:lvl6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6pPr>
            <a:lvl7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7pPr>
            <a:lvl8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8pPr>
            <a:lvl9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Name Kapitel inaktiv auf erster Ebene // für Unterkapitel inaktiv, Kapitel aktiv und Unterkapitel aktiv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grpSp>
        <p:nvGrpSpPr>
          <p:cNvPr id="9" name="Regieanweisungen"/>
          <p:cNvGrpSpPr/>
          <p:nvPr userDrawn="1"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6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7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8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9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3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4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15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Kopf- und Fußzeile &gt; Text anpassen &gt; Für alle übernehmen</a:t>
              </a:r>
            </a:p>
          </p:txBody>
        </p:sp>
      </p:grp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D4ADCE-C715-4D76-A76B-E80C27A8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62FAD1F-5AE6-4DD6-9CD8-80A0F2AF2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237311BB-02BB-4627-8E92-03D96003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69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FF890B-5CF6-45A1-BA20-270A711E189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Aufzählung auf erster Ebene // für weitere Aufzählung, Überschrift und Text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Kapitelname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54C8914-16AC-4C1E-BD43-DC81B1CEA9B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57E689C-1DFF-416C-8D5C-767F99A5A2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16594BB-3CCA-4C81-BEB1-6168952F48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855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Kapitelname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7EC6FB-9193-4289-AEC2-991FE087362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F56C492-B776-4130-B439-A3FF23A578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2F3E8D6-605E-41B4-9B0F-5BC22E80E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868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KBV Signet">
            <a:extLst>
              <a:ext uri="{FF2B5EF4-FFF2-40B4-BE49-F238E27FC236}">
                <a16:creationId xmlns:a16="http://schemas.microsoft.com/office/drawing/2014/main" id="{23DC89DC-81A4-43ED-B58E-3DC3D571EEBF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cxnSp>
        <p:nvCxnSpPr>
          <p:cNvPr id="8" name="Linie">
            <a:extLst>
              <a:ext uri="{FF2B5EF4-FFF2-40B4-BE49-F238E27FC236}">
                <a16:creationId xmlns:a16="http://schemas.microsoft.com/office/drawing/2014/main" id="{0EFF2C6B-0CCD-4DE5-BB9A-7DB01B0B8C2C}"/>
              </a:ext>
            </a:extLst>
          </p:cNvPr>
          <p:cNvCxnSpPr>
            <a:cxnSpLocks/>
          </p:cNvCxnSpPr>
          <p:nvPr userDrawn="1"/>
        </p:nvCxnSpPr>
        <p:spPr>
          <a:xfrm>
            <a:off x="216000" y="6102000"/>
            <a:ext cx="117612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2BE506-F27F-4BFB-9C3E-DABA4F3D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790578"/>
            <a:ext cx="10728324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einzeilig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77E1C3-96FA-4FCE-BCAC-9A54A0CF1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674" y="1449389"/>
            <a:ext cx="10728325" cy="43084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Aufzählung auf erster Ebene // für weitere Aufzählung, Überschrift und Text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B5A0F8-72B0-431F-91F8-5E603B325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6" y="644185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2B3F3-26F7-42D5-BFD7-F22E8467B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6" y="628176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1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9pPr>
          </a:lstStyle>
          <a:p>
            <a:r>
              <a:rPr lang="de-DE" dirty="0"/>
              <a:t>Handbuch Qualitätszirkel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291002-07B2-44AD-935E-C8424D0A5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7200" y="6281760"/>
            <a:ext cx="10800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9" name="Regieanweisungen"/>
          <p:cNvGrpSpPr/>
          <p:nvPr userDrawn="1"/>
        </p:nvGrpSpPr>
        <p:grpSpPr>
          <a:xfrm>
            <a:off x="-2772000" y="-684000"/>
            <a:ext cx="17748000" cy="8064000"/>
            <a:chOff x="-2772000" y="-684000"/>
            <a:chExt cx="17748000" cy="8064000"/>
          </a:xfrm>
        </p:grpSpPr>
        <p:grpSp>
          <p:nvGrpSpPr>
            <p:cNvPr id="10" name="Listenebenen">
              <a:extLst>
                <a:ext uri="{FF2B5EF4-FFF2-40B4-BE49-F238E27FC236}">
                  <a16:creationId xmlns:a16="http://schemas.microsoft.com/office/drawing/2014/main" id="{621191B8-E656-49C2-A2C4-78BC1F5F5D8F}"/>
                </a:ext>
              </a:extLst>
            </p:cNvPr>
            <p:cNvGrpSpPr/>
            <p:nvPr userDrawn="1"/>
          </p:nvGrpSpPr>
          <p:grpSpPr>
            <a:xfrm>
              <a:off x="-2772000" y="1449387"/>
              <a:ext cx="2628000" cy="2042615"/>
              <a:chOff x="-1590588" y="1383862"/>
              <a:chExt cx="1831793" cy="761497"/>
            </a:xfrm>
          </p:grpSpPr>
          <p:sp>
            <p:nvSpPr>
              <p:cNvPr id="14" name="Text // Listenebene erhöhen">
                <a:extLst>
                  <a:ext uri="{FF2B5EF4-FFF2-40B4-BE49-F238E27FC236}">
                    <a16:creationId xmlns:a16="http://schemas.microsoft.com/office/drawing/2014/main" id="{DAB08ACD-1F05-4102-BB96-FCD2C3544D79}"/>
                  </a:ext>
                </a:extLst>
              </p:cNvPr>
              <p:cNvSpPr txBox="1"/>
              <p:nvPr userDrawn="1"/>
            </p:nvSpPr>
            <p:spPr>
              <a:xfrm>
                <a:off x="-1289471" y="1809834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5" name="Text // Listenebene verringern">
                <a:extLst>
                  <a:ext uri="{FF2B5EF4-FFF2-40B4-BE49-F238E27FC236}">
                    <a16:creationId xmlns:a16="http://schemas.microsoft.com/office/drawing/2014/main" id="{94BD0034-9F6A-47F5-9D3B-E1838658C96B}"/>
                  </a:ext>
                </a:extLst>
              </p:cNvPr>
              <p:cNvSpPr txBox="1"/>
              <p:nvPr userDrawn="1"/>
            </p:nvSpPr>
            <p:spPr>
              <a:xfrm>
                <a:off x="-1289471" y="2011149"/>
                <a:ext cx="853164" cy="13421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16" name="Listenebenen">
                <a:extLst>
                  <a:ext uri="{FF2B5EF4-FFF2-40B4-BE49-F238E27FC236}">
                    <a16:creationId xmlns:a16="http://schemas.microsoft.com/office/drawing/2014/main" id="{C1750384-6105-4301-908C-B2EB3D281715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-1590588" y="1383862"/>
                <a:ext cx="1831793" cy="40262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35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709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063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417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1771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126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480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4834" algn="l" defTabSz="1828709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im Menü über: </a:t>
                </a:r>
                <a:br>
                  <a:rPr lang="de-DE" sz="1600" b="0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</a:br>
                <a:r>
                  <a:rPr lang="de-DE" sz="1600" b="1" baseline="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17" name="Bild // Listenebene verringern">
                <a:extLst>
                  <a:ext uri="{FF2B5EF4-FFF2-40B4-BE49-F238E27FC236}">
                    <a16:creationId xmlns:a16="http://schemas.microsoft.com/office/drawing/2014/main" id="{4FDADF39-38E0-4662-BF43-0959D08637D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/>
              <a:stretch>
                <a:fillRect/>
              </a:stretch>
            </p:blipFill>
            <p:spPr>
              <a:xfrm>
                <a:off x="-300806" y="2011149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" name="Bild // Listenebene erhöhen">
                <a:extLst>
                  <a:ext uri="{FF2B5EF4-FFF2-40B4-BE49-F238E27FC236}">
                    <a16:creationId xmlns:a16="http://schemas.microsoft.com/office/drawing/2014/main" id="{38A0D888-3691-4D61-B87F-2116AE5ED07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/>
              <a:stretch>
                <a:fillRect/>
              </a:stretch>
            </p:blipFill>
            <p:spPr>
              <a:xfrm>
                <a:off x="-300806" y="1809834"/>
                <a:ext cx="542011" cy="1342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69A25A78-C7BA-4531-A577-BECC94CE3A00}"/>
                </a:ext>
              </a:extLst>
            </p:cNvPr>
            <p:cNvSpPr txBox="1"/>
            <p:nvPr userDrawn="1"/>
          </p:nvSpPr>
          <p:spPr>
            <a:xfrm rot="10800000" flipH="1" flipV="1">
              <a:off x="731838" y="-684000"/>
              <a:ext cx="10728325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</a:p>
            <a:p>
              <a:pPr marL="0" marR="0" lvl="0" indent="0" algn="ctr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</p:txBody>
        </p:sp>
        <p:sp>
          <p:nvSpPr>
            <p:cNvPr id="12" name="Zurücksetzen">
              <a:extLst>
                <a:ext uri="{FF2B5EF4-FFF2-40B4-BE49-F238E27FC236}">
                  <a16:creationId xmlns:a16="http://schemas.microsoft.com/office/drawing/2014/main" id="{B73AFC4D-6B0A-4156-9AE4-E2167CE9728C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0"/>
              <a:ext cx="2628000" cy="790575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558A2C68-AC8D-4D15-A369-05C5BB3A3598}"/>
                </a:ext>
              </a:extLst>
            </p:cNvPr>
            <p:cNvSpPr txBox="1"/>
            <p:nvPr userDrawn="1"/>
          </p:nvSpPr>
          <p:spPr>
            <a:xfrm rot="10800000" flipH="1" flipV="1">
              <a:off x="12348000" y="1449388"/>
              <a:ext cx="2628000" cy="79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35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709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063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417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1771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126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480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4834" algn="l" defTabSz="1828709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Wechsel des Folienlayouts </a:t>
              </a:r>
              <a:b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</a:br>
              <a:r>
                <a:rPr lang="de-DE" sz="1600" b="0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baseline="0" dirty="0">
                  <a:solidFill>
                    <a:schemeClr val="tx1">
                      <a:lumMod val="50000"/>
                    </a:schemeClr>
                  </a:solidFill>
                  <a:latin typeface="+mn-lt"/>
                </a:rPr>
                <a:t>Start &gt; Folien &gt; Layout</a:t>
              </a:r>
            </a:p>
          </p:txBody>
        </p:sp>
        <p:sp>
          <p:nvSpPr>
            <p:cNvPr id="20" name="Fußzeile"/>
            <p:cNvSpPr txBox="1"/>
            <p:nvPr userDrawn="1"/>
          </p:nvSpPr>
          <p:spPr>
            <a:xfrm rot="10800000" flipH="1" flipV="1">
              <a:off x="731838" y="7020000"/>
              <a:ext cx="107283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600" b="1" baseline="0" dirty="0">
                  <a:solidFill>
                    <a:schemeClr val="tx1"/>
                  </a:solidFill>
                  <a:latin typeface="+mn-lt"/>
                </a:rPr>
                <a:t>Einfügen &gt; Kopf- und Fußzeile &gt; Text anpassen &gt; Für alle übernehmen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070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</p:sldLayoutIdLst>
  <p:hf hdr="0"/>
  <p:txStyles>
    <p:titleStyle>
      <a:lvl1pPr marL="0" indent="0" algn="l" defTabSz="914400" rtl="0" eaLnBrk="1" latinLnBrk="0" hangingPunct="1">
        <a:lnSpc>
          <a:spcPct val="89000"/>
        </a:lnSpc>
        <a:spcBef>
          <a:spcPts val="0"/>
        </a:spcBef>
        <a:buFont typeface="+mj-lt"/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5000"/>
        </a:lnSpc>
        <a:spcBef>
          <a:spcPts val="0"/>
        </a:spcBef>
        <a:buClr>
          <a:schemeClr val="accent2"/>
        </a:buClr>
        <a:buFont typeface="Calibri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5000"/>
        </a:lnSpc>
        <a:spcBef>
          <a:spcPts val="0"/>
        </a:spcBef>
        <a:buFont typeface="Calibri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5000"/>
        </a:lnSpc>
        <a:spcBef>
          <a:spcPts val="0"/>
        </a:spcBef>
        <a:buClr>
          <a:schemeClr val="accent2"/>
        </a:buClr>
        <a:buSzPct val="90000"/>
        <a:buFont typeface="Calibri" pitchFamily="34" charset="0"/>
        <a:buChar char="▪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SzPct val="90000"/>
        <a:buFont typeface="Calibri" pitchFamily="34" charset="0"/>
        <a:buChar char="▪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5000"/>
        </a:lnSpc>
        <a:spcBef>
          <a:spcPts val="2400"/>
        </a:spcBef>
        <a:buClr>
          <a:schemeClr val="accent2"/>
        </a:buClr>
        <a:buSzPct val="90000"/>
        <a:buFont typeface="Calibri" panose="020F0502020204030204" pitchFamily="34" charset="0"/>
        <a:buNone/>
        <a:defRPr sz="21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SzPct val="90000"/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pos="7219" userDrawn="1">
          <p15:clr>
            <a:srgbClr val="F26B43"/>
          </p15:clr>
        </p15:guide>
        <p15:guide id="3" orient="horz" pos="498" userDrawn="1">
          <p15:clr>
            <a:srgbClr val="F26B43"/>
          </p15:clr>
        </p15:guide>
        <p15:guide id="4" orient="horz" pos="913" userDrawn="1">
          <p15:clr>
            <a:srgbClr val="F26B43"/>
          </p15:clr>
        </p15:guide>
        <p15:guide id="5" orient="horz" pos="36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farm.de/SharedDocs/Downloads/DE/Arzneimittel/Zulassung/ZulRelThemen/LongCOVID/therapie-kompass.pdf?__blob=publicationFile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vanderbilt.edu/vu-URL/wp-content/uploads/sites/327/2024/03/06190538/Pacing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Untertitel 39">
            <a:extLst>
              <a:ext uri="{FF2B5EF4-FFF2-40B4-BE49-F238E27FC236}">
                <a16:creationId xmlns:a16="http://schemas.microsoft.com/office/drawing/2014/main" id="{55A3F582-F497-47E8-9CFA-290F76E43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8" y="3926068"/>
            <a:ext cx="8579838" cy="1620000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de-DE" sz="2100" dirty="0">
                <a:solidFill>
                  <a:srgbClr val="385C6B"/>
                </a:solidFill>
              </a:rPr>
              <a:t>Handbuch Qualitätszirkel, Modul für Moderierende, Oktober 2025</a:t>
            </a:r>
          </a:p>
        </p:txBody>
      </p:sp>
      <p:sp>
        <p:nvSpPr>
          <p:cNvPr id="39" name="Titel 38">
            <a:extLst>
              <a:ext uri="{FF2B5EF4-FFF2-40B4-BE49-F238E27FC236}">
                <a16:creationId xmlns:a16="http://schemas.microsoft.com/office/drawing/2014/main" id="{0A7918AA-10C9-44E4-A924-F7FB69B74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1" y="2306068"/>
            <a:ext cx="7447004" cy="1620000"/>
          </a:xfrm>
        </p:spPr>
        <p:txBody>
          <a:bodyPr/>
          <a:lstStyle/>
          <a:p>
            <a:r>
              <a:rPr lang="de-DE" dirty="0"/>
              <a:t>Versorgung von Patientinnen und Patienten mit Long COVID und ME/CFS</a:t>
            </a:r>
          </a:p>
        </p:txBody>
      </p:sp>
      <p:sp>
        <p:nvSpPr>
          <p:cNvPr id="41" name="Vertikaler Textplatzhalter 40">
            <a:extLst>
              <a:ext uri="{FF2B5EF4-FFF2-40B4-BE49-F238E27FC236}">
                <a16:creationId xmlns:a16="http://schemas.microsoft.com/office/drawing/2014/main" id="{5399300D-97FD-4996-9FBA-AC2DF5E34B3E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r>
              <a:rPr lang="de-DE" dirty="0"/>
              <a:t>© Kassenärztliche Bundesvereinigung</a:t>
            </a:r>
          </a:p>
          <a:p>
            <a:pPr lvl="1"/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0C329D3-CED3-857E-BF48-E24EA4BE47C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C1B6C4-FF4D-432A-9538-81890484D7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F4ED64-530D-00B7-10C7-28D384D789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181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F7FD7-66C4-F6A0-37AE-1B8FA24D2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Symptome ME/CFS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A02B62-B94A-FE62-25B8-DB565D4F6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Leitsymptom: Post-</a:t>
            </a:r>
            <a:r>
              <a:rPr lang="de-DE" dirty="0" err="1"/>
              <a:t>Exertionelle</a:t>
            </a:r>
            <a:r>
              <a:rPr lang="de-DE" dirty="0"/>
              <a:t> Malaise (PEM)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Zustandsverschlechterung nach minimaler Belastung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Symptome zeitversetzt, halten über 24h an, oft über Wochen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Alltag massiv beeinträchtigt</a:t>
            </a:r>
          </a:p>
          <a:p>
            <a:pPr>
              <a:spcAft>
                <a:spcPts val="600"/>
              </a:spcAft>
            </a:pPr>
            <a:r>
              <a:rPr lang="de-DE" dirty="0"/>
              <a:t>Weitere typische Symptome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Schmerzen (Kopf, Gelenke, Muskeln)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Schlafstörungen, Konzentrations-/Gedächtnisprobleme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Reizempfindlichkeit (Licht, Lärm, Berührung)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Kreislauf- und Temperaturregulationsstörungen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Wiederkehrende Halsschmerzen/Lymphknotenschwellungen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Grippegefühl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20C9BC4C-D342-991B-0556-34EDAC858B4F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825812" y="0"/>
            <a:ext cx="2150182" cy="358305"/>
          </a:xfrm>
        </p:spPr>
        <p:txBody>
          <a:bodyPr/>
          <a:lstStyle/>
          <a:p>
            <a:r>
              <a:rPr lang="de-DE" dirty="0"/>
              <a:t>Symptome ME/CFS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D6D0AA-C3AD-8BC0-4E7B-4CB3701A1D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D7C6CF-87ED-2160-6897-50514B4F51E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4E1CF4-F631-9BDD-C6BF-7620817191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755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0E390-D907-2C94-6B37-C0DFB2917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Schweregrade ME/CFS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5BE4212E-0A0C-944E-3654-81FFD5C676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82119"/>
              </p:ext>
            </p:extLst>
          </p:nvPr>
        </p:nvGraphicFramePr>
        <p:xfrm>
          <a:off x="731838" y="1449388"/>
          <a:ext cx="10728324" cy="345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3139">
                  <a:extLst>
                    <a:ext uri="{9D8B030D-6E8A-4147-A177-3AD203B41FA5}">
                      <a16:colId xmlns:a16="http://schemas.microsoft.com/office/drawing/2014/main" val="1497981329"/>
                    </a:ext>
                  </a:extLst>
                </a:gridCol>
                <a:gridCol w="8855185">
                  <a:extLst>
                    <a:ext uri="{9D8B030D-6E8A-4147-A177-3AD203B41FA5}">
                      <a16:colId xmlns:a16="http://schemas.microsoft.com/office/drawing/2014/main" val="3263021182"/>
                    </a:ext>
                  </a:extLst>
                </a:gridCol>
              </a:tblGrid>
              <a:tr h="691920">
                <a:tc>
                  <a:txBody>
                    <a:bodyPr/>
                    <a:lstStyle/>
                    <a:p>
                      <a:r>
                        <a:rPr lang="de-DE" dirty="0"/>
                        <a:t>Grad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Merkmale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386761"/>
                  </a:ext>
                </a:extLst>
              </a:tr>
              <a:tr h="691920">
                <a:tc>
                  <a:txBody>
                    <a:bodyPr/>
                    <a:lstStyle/>
                    <a:p>
                      <a:r>
                        <a:rPr lang="de-DE" dirty="0"/>
                        <a:t>Leicht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Selbstversorgung möglich, Aktivitäten eingeschränkt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325098"/>
                  </a:ext>
                </a:extLst>
              </a:tr>
              <a:tr h="691200">
                <a:tc>
                  <a:txBody>
                    <a:bodyPr/>
                    <a:lstStyle/>
                    <a:p>
                      <a:r>
                        <a:rPr lang="de-DE" dirty="0"/>
                        <a:t>Moderat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Wohnung wird nur selten verlassen, Aktivitäten lösen oftmals PEM aus, in der Regel keine Berufstätigkeit möglich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876096"/>
                  </a:ext>
                </a:extLst>
              </a:tr>
              <a:tr h="691920">
                <a:tc>
                  <a:txBody>
                    <a:bodyPr/>
                    <a:lstStyle/>
                    <a:p>
                      <a:r>
                        <a:rPr lang="de-DE" dirty="0"/>
                        <a:t>Schwer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Körperpflege (außer Kämmen, Zähneputzen) meist nur mit Hilfe, evtl. Rollstuhl notwendig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358438"/>
                  </a:ext>
                </a:extLst>
              </a:tr>
              <a:tr h="691920">
                <a:tc>
                  <a:txBody>
                    <a:bodyPr/>
                    <a:lstStyle/>
                    <a:p>
                      <a:r>
                        <a:rPr lang="de-DE" dirty="0"/>
                        <a:t>Sehr Schwer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Bettlägerigkeit, umfassende Pflege, evtl. künstliche Ernährung erforderlich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477545"/>
                  </a:ext>
                </a:extLst>
              </a:tr>
            </a:tbl>
          </a:graphicData>
        </a:graphic>
      </p:graphicFrame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5AF0404D-9AA7-E725-9EEE-0380AC1842A7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825811" y="0"/>
            <a:ext cx="2150183" cy="358305"/>
          </a:xfrm>
        </p:spPr>
        <p:txBody>
          <a:bodyPr/>
          <a:lstStyle/>
          <a:p>
            <a:r>
              <a:rPr lang="de-DE" dirty="0"/>
              <a:t>Symptome ME/CFS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453223-BE20-2D28-68B5-79140DEED6F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1A8F4EA-2FC3-383F-1336-A280451330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DAEA88-850A-61C8-D6A8-DAF1F2F6704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5242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C8159D-B824-2CFC-9935-21DE5737A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Diagnostik Long COVID &amp; ME/CFS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1BD891-5016-8CBA-E099-1E4E7AC00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Keine validierten Biomarker vorhanden</a:t>
            </a:r>
          </a:p>
          <a:p>
            <a:pPr>
              <a:spcAft>
                <a:spcPts val="600"/>
              </a:spcAft>
            </a:pPr>
            <a:r>
              <a:rPr lang="de-DE" dirty="0"/>
              <a:t>Symptomorientierte Differenzialdiagnostik notwendig: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Strukturiertes Anamnesegespräch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Körperliche Untersuchung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Laborscreening (inkl. Mangelzustände)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Funktionsdiagnostik &amp; Bildgebung</a:t>
            </a:r>
          </a:p>
          <a:p>
            <a:pPr>
              <a:spcAft>
                <a:spcPts val="600"/>
              </a:spcAft>
            </a:pPr>
            <a:r>
              <a:rPr lang="de-DE" dirty="0"/>
              <a:t>Screening auf PEM entscheidend für Diagnostik &amp; Therapie</a:t>
            </a:r>
          </a:p>
          <a:p>
            <a:pPr>
              <a:spcAft>
                <a:spcPts val="600"/>
              </a:spcAft>
            </a:pPr>
            <a:r>
              <a:rPr lang="de-DE" dirty="0"/>
              <a:t>Symptome können fluktuieren oder nach symptomfreiem Intervall auftreten</a:t>
            </a:r>
          </a:p>
          <a:p>
            <a:pPr>
              <a:spcAft>
                <a:spcPts val="600"/>
              </a:spcAft>
            </a:pPr>
            <a:r>
              <a:rPr lang="de-DE" dirty="0"/>
              <a:t>Auch ohne dokumentierte SARS-CoV-2-Infektion möglich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262C97B2-D471-C425-5D1E-CBB17860E4E2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295491" y="0"/>
            <a:ext cx="1680503" cy="358305"/>
          </a:xfrm>
        </p:spPr>
        <p:txBody>
          <a:bodyPr/>
          <a:lstStyle/>
          <a:p>
            <a:r>
              <a:rPr lang="de-DE" dirty="0"/>
              <a:t>Diagnostik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0505B5-AD9F-E20C-E7D8-C0FA5C31E33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133EFB-0C2E-F296-2B87-B90DFF4C3E3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6CE8C1-F663-4BA3-28F5-D1CA538635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48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CDD5B3-DE23-DE6C-351B-541A4604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Diagnosekriterien ME/CFS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0AB8F0-5E2C-97D3-71F8-FFD6CFBA5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Kanadische Konsensus-Kriterien (CCC)</a:t>
            </a:r>
          </a:p>
          <a:p>
            <a:pPr>
              <a:spcAft>
                <a:spcPts val="600"/>
              </a:spcAft>
            </a:pPr>
            <a:r>
              <a:rPr lang="de-DE" dirty="0"/>
              <a:t>Institute of Medicine (IOM)</a:t>
            </a:r>
          </a:p>
          <a:p>
            <a:pPr>
              <a:spcAft>
                <a:spcPts val="600"/>
              </a:spcAft>
            </a:pPr>
            <a:r>
              <a:rPr lang="de-DE" dirty="0"/>
              <a:t>Symptome müssen: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≥ 6 Monate bestehen (Kinder: ≥3 Monate)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Alltagsbewältigung beeinträchtigen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In moderater Häufigkeit und Schwere auftreten</a:t>
            </a:r>
          </a:p>
          <a:p>
            <a:pPr>
              <a:spcAft>
                <a:spcPts val="600"/>
              </a:spcAft>
            </a:pPr>
            <a:r>
              <a:rPr lang="de-DE" dirty="0"/>
              <a:t>Verdachtsdiagnose laut NICE bereits nach 6 Wochen (Erwachsene) bzw. 4 Wochen (Kinder) 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45257A77-E07E-B3B7-8682-64AF8DD9A9A6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776439" y="0"/>
            <a:ext cx="2199555" cy="358305"/>
          </a:xfrm>
        </p:spPr>
        <p:txBody>
          <a:bodyPr/>
          <a:lstStyle/>
          <a:p>
            <a:r>
              <a:rPr lang="de-DE" dirty="0"/>
              <a:t>Diagnostik ME/CFS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404D086-99D8-60B8-B894-778FC221B9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937BA0-B17F-D172-D67A-9E99C629A9E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21F485-8258-832A-F4F5-1ABF27542D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8504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DA477-FCE2-3CC9-3A47-FBFBE4163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Ergänzende Diagnostik ME/CFS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EF2B46-322A-C245-459D-6361CC521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Neurokognitive Tests bei „</a:t>
            </a:r>
            <a:r>
              <a:rPr lang="de-DE" dirty="0" err="1"/>
              <a:t>brain</a:t>
            </a:r>
            <a:r>
              <a:rPr lang="de-DE" dirty="0"/>
              <a:t> </a:t>
            </a:r>
            <a:r>
              <a:rPr lang="de-DE" dirty="0" err="1"/>
              <a:t>fog</a:t>
            </a:r>
            <a:r>
              <a:rPr lang="de-DE" dirty="0"/>
              <a:t>“</a:t>
            </a:r>
          </a:p>
          <a:p>
            <a:pPr>
              <a:spcAft>
                <a:spcPts val="600"/>
              </a:spcAft>
            </a:pPr>
            <a:r>
              <a:rPr lang="de-DE" dirty="0"/>
              <a:t>Kardiologische/pneumologische Abklärung bei Belastungsintoleranz</a:t>
            </a:r>
          </a:p>
          <a:p>
            <a:pPr>
              <a:spcAft>
                <a:spcPts val="600"/>
              </a:spcAft>
            </a:pPr>
            <a:r>
              <a:rPr lang="de-DE" dirty="0"/>
              <a:t>Handdynamometer zur Messung muskulärer Fatigue</a:t>
            </a:r>
          </a:p>
          <a:p>
            <a:pPr>
              <a:spcAft>
                <a:spcPts val="600"/>
              </a:spcAft>
            </a:pPr>
            <a:r>
              <a:rPr lang="de-DE" dirty="0"/>
              <a:t>10-Minuten-Stehtest bei Orthostatischer Intoleranz (</a:t>
            </a:r>
            <a:r>
              <a:rPr lang="de-DE" dirty="0" err="1"/>
              <a:t>PoTS</a:t>
            </a:r>
            <a:r>
              <a:rPr lang="de-DE" dirty="0"/>
              <a:t>, OH)</a:t>
            </a:r>
          </a:p>
          <a:p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60D72997-2232-BB5E-7D82-58496A72E96A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F5824E-95D9-A038-FB15-42B755802C1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Modul „Versorgung von Patientinnen und Patienten mit Long COVID und ME/CFS - Einführung“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0C64BB-AD63-0B3A-3703-F02DBA4859B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Handbuch Qualitätszirkel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F11F5BD-BA76-B7DB-8A8C-3F858E7A58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7903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A04418-D2ED-94FB-3C09-D47E85F45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Kanadische Konsensus-Kriterien, Institute of Medicine-Kriterien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003894F1-1F29-A241-E29F-798A5799B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2392" y="1222578"/>
            <a:ext cx="5927216" cy="4801184"/>
          </a:xfrm>
        </p:spPr>
      </p:pic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12DC0825-E87E-3763-3233-5D07802E0A87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776439" y="0"/>
            <a:ext cx="2199555" cy="358305"/>
          </a:xfrm>
        </p:spPr>
        <p:txBody>
          <a:bodyPr/>
          <a:lstStyle/>
          <a:p>
            <a:r>
              <a:rPr lang="de-DE" dirty="0"/>
              <a:t>Diagnostik ME/CFS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4E306AE-619D-F49F-728F-89ADAFB6A58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AE3333D-F3F5-08A8-DDFC-EAFD24838A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FCAA89-1377-76A5-00AB-EB4955E280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3456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21B9A9-0F55-1065-8F56-D287E583E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283C9B-36C9-91AF-83EC-868A3072A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Nach aktuellem Stand (2025) keine kausalen Therapieansätze für PCS, PAIS, Post-VAC, ME/CFS</a:t>
            </a:r>
          </a:p>
          <a:p>
            <a:pPr>
              <a:spcAft>
                <a:spcPts val="600"/>
              </a:spcAft>
            </a:pPr>
            <a:r>
              <a:rPr lang="de-DE" dirty="0"/>
              <a:t>Behandlung erfolgt symptomorientiert, ähnliche Symptomatik → ähnliche Therapieansätze</a:t>
            </a:r>
          </a:p>
          <a:p>
            <a:pPr>
              <a:spcAft>
                <a:spcPts val="600"/>
              </a:spcAft>
            </a:pPr>
            <a:r>
              <a:rPr lang="de-DE" dirty="0"/>
              <a:t>Primärärztliche Versorgung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Allgemeinmedizinisch/pädiatrisch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Begleitung z. B. durch: Psychosomatische Grundversorgung, Psychosoziale Beratung, Schulungsprogramme</a:t>
            </a:r>
          </a:p>
          <a:p>
            <a:pPr>
              <a:spcAft>
                <a:spcPts val="600"/>
              </a:spcAft>
            </a:pPr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A913ED63-8243-1548-7C52-69D5D7F6F9D4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68295" y="0"/>
            <a:ext cx="1507699" cy="358305"/>
          </a:xfrm>
        </p:spPr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A04D005-6026-B346-1FA9-E29AD35BD5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E4EFC8-0089-E849-340D-28766D2BB3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33852C-FB50-0930-4378-C0CB34176F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5178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CCB10-5AC3-5109-1459-F09D17599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Therapiemöglichkeiten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298E49-366B-75FE-67D8-3C8ECCF30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Psychotherapie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Supportiv ausgerichtet, nicht aktivierend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Keine kurativen Verfahren bei ME/CFS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Achtung: Risiko von Medical Gaslighting bei falscher Therapieform</a:t>
            </a:r>
          </a:p>
          <a:p>
            <a:pPr>
              <a:spcAft>
                <a:spcPts val="600"/>
              </a:spcAft>
            </a:pPr>
            <a:r>
              <a:rPr lang="de-DE" dirty="0"/>
              <a:t>Spezialambulanzen &amp; Reha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Überweisung bei Bedarf und Möglichkeit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Reha nur bei ausreichender Belastbarkeit (Bell-Score &gt; 30)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Reha-Alltag darf keine PEM auslösen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9FD435B8-8BCE-A8B7-9C5A-27EF28DE2C50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28AA8A-EB93-B2DE-0124-0A66789F61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Modul „Versorgung von Patientinnen und Patienten mit Long COVID und ME/CFS - Einführung“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19DDD-EDC4-B58D-801B-746CC84AD1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Handbuch Qualitätszirkel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33D82E-E237-68A5-F85A-1B62468485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3867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3E855-9C5A-DA57-7E9F-E4A890DE9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Therapieplanung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741262-2288-BD3E-A882-3952A26DD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Individuelles Behandlungskonzept basierend auf Befunden</a:t>
            </a:r>
          </a:p>
          <a:p>
            <a:pPr>
              <a:spcAft>
                <a:spcPts val="600"/>
              </a:spcAft>
            </a:pPr>
            <a:r>
              <a:rPr lang="de-DE" dirty="0"/>
              <a:t>Interdisziplinäre Fallkonferenzen </a:t>
            </a:r>
          </a:p>
          <a:p>
            <a:pPr>
              <a:spcAft>
                <a:spcPts val="600"/>
              </a:spcAft>
            </a:pPr>
            <a:r>
              <a:rPr lang="de-DE" dirty="0"/>
              <a:t>Nicht-medikamentöse und medikamentöse Maßnahmen</a:t>
            </a:r>
          </a:p>
          <a:p>
            <a:pPr>
              <a:spcAft>
                <a:spcPts val="600"/>
              </a:spcAft>
            </a:pPr>
            <a:r>
              <a:rPr lang="de-DE" dirty="0"/>
              <a:t>Regelmäßige Reevaluation</a:t>
            </a:r>
          </a:p>
          <a:p>
            <a:pPr>
              <a:spcAft>
                <a:spcPts val="600"/>
              </a:spcAft>
            </a:pPr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00610556-F1A0-C5E5-C25A-F08069E5AE75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68295" y="0"/>
            <a:ext cx="1507699" cy="358305"/>
          </a:xfrm>
        </p:spPr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6EB3A0-5FC6-5C34-4C9B-5FF62C16C8E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196BF6-1C99-0AB6-E4FE-00C22028A0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A68C18-DBC1-87BB-BEDE-CA3F0B071B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115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F8CF67-6877-D425-ECC0-8F295E0E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Selbstmanagement &amp; </a:t>
            </a:r>
            <a:r>
              <a:rPr lang="de-DE" dirty="0" err="1"/>
              <a:t>Pacing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17D2B0-3506-EF8C-4E2F-526FDD08D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 err="1"/>
              <a:t>Pacing</a:t>
            </a:r>
            <a:r>
              <a:rPr lang="de-DE" dirty="0"/>
              <a:t>: Anpassung der Aktivität an Belastungsgrenze</a:t>
            </a:r>
          </a:p>
          <a:p>
            <a:pPr>
              <a:spcAft>
                <a:spcPts val="600"/>
              </a:spcAft>
            </a:pPr>
            <a:r>
              <a:rPr lang="de-DE" dirty="0"/>
              <a:t>Ziel: PEM vermeiden</a:t>
            </a:r>
          </a:p>
          <a:p>
            <a:pPr>
              <a:spcAft>
                <a:spcPts val="600"/>
              </a:spcAft>
            </a:pPr>
            <a:r>
              <a:rPr lang="de-DE" dirty="0"/>
              <a:t>Hilfsmittel: Aktivitäts-/Symptomtagebuch, 3-P-Prinzip: Planung, Priorisierung, Pausen</a:t>
            </a:r>
          </a:p>
          <a:p>
            <a:pPr>
              <a:spcAft>
                <a:spcPts val="600"/>
              </a:spcAft>
            </a:pPr>
            <a:r>
              <a:rPr lang="de-DE" dirty="0"/>
              <a:t>Voraussetzung: Aufgeklärtes Umfeld &amp; Gesundheitspersonal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9CE5CE95-D953-876E-CC9C-B7767DAD3B19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3015EF-1107-C1AA-74BD-1F658515B5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Modul „Versorgung von Patientinnen und Patienten mit Long COVID und ME/CFS - Einführung“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A15404-84AB-7C8B-751D-310C3E6CA3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Handbuch Qualitätszirkel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A9DBA1-E635-EA66-38A8-B7054D0206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412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14A83A5-8E95-BC02-7B57-D2CC6E18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Long COVID/Post-COVID laut WHO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004931E-A345-D268-56AA-1483A535E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674" y="1449389"/>
            <a:ext cx="10728325" cy="452339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Beschwerden bis zu 3 Monate nach SARS-CoV-2-Infektion</a:t>
            </a:r>
          </a:p>
          <a:p>
            <a:pPr>
              <a:spcAft>
                <a:spcPts val="600"/>
              </a:spcAft>
            </a:pPr>
            <a:r>
              <a:rPr lang="de-DE" dirty="0"/>
              <a:t>Dauer: mindestens 2 Monate</a:t>
            </a:r>
          </a:p>
          <a:p>
            <a:pPr>
              <a:spcAft>
                <a:spcPts val="600"/>
              </a:spcAft>
            </a:pPr>
            <a:r>
              <a:rPr lang="de-DE" dirty="0"/>
              <a:t>Keine andere medizinische Erklärung</a:t>
            </a:r>
          </a:p>
          <a:p>
            <a:pPr>
              <a:spcAft>
                <a:spcPts val="600"/>
              </a:spcAft>
            </a:pPr>
            <a:r>
              <a:rPr lang="de-DE" dirty="0"/>
              <a:t>Beeinträchtigung des Alltags</a:t>
            </a:r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2A463FDC-F3EE-EA31-A7C8-87C1C57AC8B3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92340" y="0"/>
            <a:ext cx="1483654" cy="358305"/>
          </a:xfrm>
        </p:spPr>
        <p:txBody>
          <a:bodyPr/>
          <a:lstStyle/>
          <a:p>
            <a:r>
              <a:rPr lang="de-DE" dirty="0"/>
              <a:t>Begriffe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07ABCA4-A005-4CEF-E598-F1C76F1D6AB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3E7F914-6A5E-4BDB-C96C-AE3751CDE6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96869D-79F4-3934-E9CE-1788AF01CD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0064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32746-D850-92CC-ACF0-B69F61E36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Nicht-medikamentöse Therapien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2CE03E-ED9D-C324-8066-98119124F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Physio- und Ergotherapie (angepasst an Belastbarkeit)</a:t>
            </a:r>
          </a:p>
          <a:p>
            <a:pPr>
              <a:spcAft>
                <a:spcPts val="600"/>
              </a:spcAft>
            </a:pPr>
            <a:r>
              <a:rPr lang="de-DE" dirty="0"/>
              <a:t>Supportive Psychotherapie: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Coping-Strategien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Pacing-Unterstützung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Behandlung psychiatrischer Komorbiditäten</a:t>
            </a:r>
          </a:p>
          <a:p>
            <a:pPr>
              <a:spcAft>
                <a:spcPts val="600"/>
              </a:spcAft>
            </a:pPr>
            <a:r>
              <a:rPr lang="de-DE" dirty="0"/>
              <a:t>Hilfsmittel: Rollstuhl, Treppenlift, Lärm-/Lichtschutz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5762A64B-20E9-6653-FE6E-404ADBAF44B0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68295" y="0"/>
            <a:ext cx="1507699" cy="358305"/>
          </a:xfrm>
        </p:spPr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851D86-9F72-08A1-61E0-F937FF3CCE8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D19C21-CE9D-07DF-94CB-89E163EA5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F780A1-C06A-974E-06E4-1C515665D5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1052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32746-D850-92CC-ACF0-B69F61E36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Medikamentöse Therapien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2CE03E-ED9D-C324-8066-98119124F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Teilweise in-label möglich</a:t>
            </a:r>
          </a:p>
          <a:p>
            <a:pPr>
              <a:spcAft>
                <a:spcPts val="600"/>
              </a:spcAft>
            </a:pPr>
            <a:r>
              <a:rPr lang="de-DE" dirty="0"/>
              <a:t>Off-label-Strategien bei schwerer Fatigue &amp; PEM, Schlafstörungen, Schmerzen, PoTS</a:t>
            </a:r>
          </a:p>
          <a:p>
            <a:pPr>
              <a:spcAft>
                <a:spcPts val="600"/>
              </a:spcAft>
            </a:pPr>
            <a:r>
              <a:rPr lang="de-DE" dirty="0"/>
              <a:t>Therapiekompass vom BfArM (</a:t>
            </a:r>
            <a:r>
              <a:rPr lang="de-DE" dirty="0">
                <a:hlinkClick r:id="rId2"/>
              </a:rPr>
              <a:t>hier abrufbar</a:t>
            </a:r>
            <a:r>
              <a:rPr lang="de-DE" dirty="0"/>
              <a:t>)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5762A64B-20E9-6653-FE6E-404ADBAF44B0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68295" y="0"/>
            <a:ext cx="1507699" cy="358305"/>
          </a:xfrm>
        </p:spPr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851D86-9F72-08A1-61E0-F937FF3CCE8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D19C21-CE9D-07DF-94CB-89E163EA5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AF780A1-C06A-974E-06E4-1C515665D5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1912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B2781-1724-F910-B49A-3A58D04E1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3-P-Prinzip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22B6E466-BC92-BAE1-FC8D-BF1F84314D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6643" t="6580"/>
          <a:stretch/>
        </p:blipFill>
        <p:spPr>
          <a:xfrm>
            <a:off x="2203692" y="1418065"/>
            <a:ext cx="7047410" cy="4078968"/>
          </a:xfrm>
        </p:spPr>
      </p:pic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5B1309B9-D1CA-7A92-BC5C-0B47C45FDA7C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68295" y="0"/>
            <a:ext cx="1507699" cy="358305"/>
          </a:xfrm>
        </p:spPr>
        <p:txBody>
          <a:bodyPr/>
          <a:lstStyle/>
          <a:p>
            <a:r>
              <a:rPr lang="de-DE" dirty="0"/>
              <a:t>Therapie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2EE2BF-7683-C3EE-5B31-3DE7D56E03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F7E7AF-36E3-921D-947E-F92F48FC57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598ACF-E212-4DFF-9A70-E676E4CAF9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66CCA69-7FE8-F714-D3E9-99A0069A5692}"/>
              </a:ext>
            </a:extLst>
          </p:cNvPr>
          <p:cNvSpPr txBox="1"/>
          <p:nvPr/>
        </p:nvSpPr>
        <p:spPr>
          <a:xfrm>
            <a:off x="2203692" y="5541232"/>
            <a:ext cx="7047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Quelle: Vanderbilt University. The 3 P's Principle (Pace, Plan and Prioritize). </a:t>
            </a:r>
            <a:r>
              <a:rPr lang="en-US" sz="1200" dirty="0">
                <a:solidFill>
                  <a:schemeClr val="accent1"/>
                </a:solidFill>
                <a:hlinkClick r:id="rId3"/>
              </a:rPr>
              <a:t>https://cdn.vanderbilt.edu/vu-URL/wp-content/uploads/sites/327/2024/03/06190538/Pacing.pdf</a:t>
            </a:r>
            <a:r>
              <a:rPr lang="en-US" sz="1200" dirty="0">
                <a:solidFill>
                  <a:schemeClr val="accent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2289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D5BC3-5C6A-6831-CA8B-B53D8C2D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Maßnahmen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959E98-8017-8BC3-6B45-B0C037A0B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Sozialmedizinische Maßnahmen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Je nach Schweregrad:</a:t>
            </a:r>
          </a:p>
          <a:p>
            <a:pPr lvl="2">
              <a:spcAft>
                <a:spcPts val="600"/>
              </a:spcAft>
            </a:pPr>
            <a:r>
              <a:rPr lang="de-DE" dirty="0"/>
              <a:t>Erwerbsminderungsrente</a:t>
            </a:r>
          </a:p>
          <a:p>
            <a:pPr lvl="2">
              <a:spcAft>
                <a:spcPts val="600"/>
              </a:spcAft>
            </a:pPr>
            <a:r>
              <a:rPr lang="de-DE" dirty="0"/>
              <a:t>Nachteilsausgleich (Schule/Ausbildung)</a:t>
            </a:r>
          </a:p>
          <a:p>
            <a:pPr lvl="2">
              <a:spcAft>
                <a:spcPts val="600"/>
              </a:spcAft>
            </a:pPr>
            <a:r>
              <a:rPr lang="de-DE" dirty="0"/>
              <a:t>Grad der Behinderung</a:t>
            </a:r>
          </a:p>
          <a:p>
            <a:pPr lvl="2">
              <a:spcAft>
                <a:spcPts val="600"/>
              </a:spcAft>
            </a:pPr>
            <a:r>
              <a:rPr lang="de-DE" dirty="0"/>
              <a:t>Pflegegrad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Für Kinder/Jugendliche: Sozialpädiatrische Zentren (SPZ) </a:t>
            </a:r>
          </a:p>
          <a:p>
            <a:pPr>
              <a:spcAft>
                <a:spcPts val="600"/>
              </a:spcAft>
            </a:pPr>
            <a:r>
              <a:rPr lang="de-DE" dirty="0"/>
              <a:t>Versorgung schwer Erkrankter, hausgebundene/bettlägerige Personen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Belastung der Angehörigen berücksichtigen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Unterstützung durch psychosoziale Nachsorge (Bunte Kreise), SAPV-KJ (Palliativversorgung für Kinder/Jugendliche), aufsuchende psychiatrische Dienste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7A00EB4C-3BB7-65F1-A34F-0AF0D96F2BE1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614536" y="0"/>
            <a:ext cx="2361458" cy="358305"/>
          </a:xfrm>
        </p:spPr>
        <p:txBody>
          <a:bodyPr/>
          <a:lstStyle/>
          <a:p>
            <a:r>
              <a:rPr lang="de-DE" dirty="0"/>
              <a:t>Weitere Maßnahmen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E5CD34-78D3-69C3-01D1-0171A26777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3710D9-5296-F28C-8704-09DACF60F2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E48C6B-4B73-3B39-EC79-9B68778C631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1958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ntertitel 7">
            <a:extLst>
              <a:ext uri="{FF2B5EF4-FFF2-40B4-BE49-F238E27FC236}">
                <a16:creationId xmlns:a16="http://schemas.microsoft.com/office/drawing/2014/main" id="{CAF460E0-563D-6F15-39B0-CFB4A0B923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sz="4400" i="1" dirty="0">
              <a:latin typeface="Bradley Hand ITC" panose="03070402050302030203" pitchFamily="66" charset="0"/>
            </a:endParaRPr>
          </a:p>
          <a:p>
            <a:pPr marL="0" indent="0" algn="ctr">
              <a:buNone/>
            </a:pPr>
            <a:endParaRPr lang="de-DE" sz="4400" i="1" dirty="0">
              <a:latin typeface="Bradley Hand ITC" panose="03070402050302030203" pitchFamily="66" charset="0"/>
            </a:endParaRPr>
          </a:p>
          <a:p>
            <a:pPr marL="0" indent="0" algn="ctr">
              <a:buNone/>
            </a:pPr>
            <a:r>
              <a:rPr lang="de-DE" sz="4400" i="1" dirty="0">
                <a:latin typeface="Bradley Hand ITC" panose="03070402050302030203" pitchFamily="66" charset="0"/>
              </a:rPr>
              <a:t>„HEILEN MANCHMAL,</a:t>
            </a:r>
          </a:p>
          <a:p>
            <a:pPr marL="0" indent="0" algn="ctr">
              <a:buNone/>
            </a:pPr>
            <a:r>
              <a:rPr lang="de-DE" sz="4400" i="1" dirty="0">
                <a:latin typeface="Bradley Hand ITC" panose="03070402050302030203" pitchFamily="66" charset="0"/>
              </a:rPr>
              <a:t>LINDERN OFT,</a:t>
            </a:r>
          </a:p>
          <a:p>
            <a:pPr marL="0" indent="0" algn="ctr">
              <a:buNone/>
            </a:pPr>
            <a:r>
              <a:rPr lang="de-DE" sz="4400" i="1" dirty="0">
                <a:latin typeface="Bradley Hand ITC" panose="03070402050302030203" pitchFamily="66" charset="0"/>
              </a:rPr>
              <a:t>TRÖSTEN IMMER.“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spcAft>
                <a:spcPts val="300"/>
              </a:spcAft>
              <a:buNone/>
            </a:pPr>
            <a:endParaRPr lang="de-DE" b="0" dirty="0">
              <a:latin typeface="Bradley Hand ITC" panose="03070402050302030203" pitchFamily="66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de-DE" b="0" dirty="0">
              <a:latin typeface="Bradley Hand ITC" panose="03070402050302030203" pitchFamily="66" charset="0"/>
            </a:endParaRPr>
          </a:p>
          <a:p>
            <a:pPr marL="0" indent="0">
              <a:spcAft>
                <a:spcPts val="300"/>
              </a:spcAft>
              <a:buNone/>
            </a:pPr>
            <a:r>
              <a:rPr lang="de-DE" sz="2700" b="0" dirty="0">
                <a:latin typeface="Bradley Hand ITC" panose="03070402050302030203" pitchFamily="66" charset="0"/>
              </a:rPr>
              <a:t>Französisches Sprichwort aus dem 16. Jahrhundert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C614D6-2DC1-C7E5-2E81-98C6E2584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52E389-194D-272E-3609-ABC9E6E4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1AAC12-00B9-08EE-EBB1-96DACBD1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715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3677B-A2A2-F381-AA9E-61FB7FA82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Subpopulationen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2D4DC1-6197-194B-1985-757555F75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282575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Patienten wurden wegen COVID-19 intensivmedizinisch behandelt und leiden an "Post-Intensive-Care-Syndrome" (PICS)</a:t>
            </a:r>
          </a:p>
          <a:p>
            <a:pPr marL="457200" lvl="1" indent="-282575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Patienten mit Folgeerkrankungen aufgrund SARS-CoV-2-Infektion (z. B. kardiovaskuläre Komplikationen, kognitive Leistungsstörungen)</a:t>
            </a:r>
          </a:p>
          <a:p>
            <a:pPr marL="457200" lvl="1" indent="-282575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Patienten mit Fatigue-Symptomatik, Belastungsintoleranz, mit/ohne Dyspnoe, neurokognitiven Störungen („</a:t>
            </a:r>
            <a:r>
              <a:rPr lang="de-DE" dirty="0" err="1"/>
              <a:t>brain</a:t>
            </a:r>
            <a:r>
              <a:rPr lang="de-DE" dirty="0"/>
              <a:t> </a:t>
            </a:r>
            <a:r>
              <a:rPr lang="de-DE" dirty="0" err="1"/>
              <a:t>fog</a:t>
            </a:r>
            <a:r>
              <a:rPr lang="de-DE" dirty="0"/>
              <a:t>“) und Schmerzen im Rahmen des Post-COVD-Syndroms (PCS)</a:t>
            </a:r>
            <a:r>
              <a:rPr lang="de-DE" dirty="0">
                <a:solidFill>
                  <a:schemeClr val="bg2"/>
                </a:solidFill>
              </a:rPr>
              <a:t>*</a:t>
            </a:r>
          </a:p>
          <a:p>
            <a:pPr marL="457200" lvl="1" indent="-282575">
              <a:spcAft>
                <a:spcPts val="600"/>
              </a:spcAft>
              <a:buFont typeface="+mj-lt"/>
              <a:buAutoNum type="arabicPeriod"/>
            </a:pPr>
            <a:r>
              <a:rPr lang="de-DE" dirty="0"/>
              <a:t>Patienten mit Exazerbation einer bereits fachspezifisch versorgten Grunderkrankung</a:t>
            </a:r>
          </a:p>
          <a:p>
            <a:pPr marL="174625" lvl="1" indent="0">
              <a:buNone/>
            </a:pPr>
            <a:endParaRPr lang="de-DE" dirty="0"/>
          </a:p>
          <a:p>
            <a:pPr marL="216000" lvl="1" indent="0">
              <a:buNone/>
            </a:pPr>
            <a:r>
              <a:rPr lang="de-DE" sz="1600" dirty="0">
                <a:solidFill>
                  <a:schemeClr val="bg2"/>
                </a:solidFill>
              </a:rPr>
              <a:t>* Schwerpunkt des Moduls</a:t>
            </a:r>
          </a:p>
          <a:p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C4018E14-B560-A43C-AA62-E58ACE6AA15C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1B6C166-346B-5E20-939A-655A6B5A1DA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Modul „Versorgung von Patientinnen und Patienten mit Long COVID und ME/CFS - Einführung“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4139F-C06B-499F-CB73-6225BFA266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Handbuch Qualitätszirkel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50BF97-2040-1DC1-72D2-72689EC69A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638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8A84E-6468-9466-9EC7-455871EC1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Definition Long COVID gemäß Leitlinie der Arbeitsgemeinschaft wissenschaftlicher medizinischer Fachgesellschaften (AWMF)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524E791A-189D-E089-2C35-EDC31DF44F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2483" y="1857481"/>
            <a:ext cx="9047033" cy="3949466"/>
          </a:xfrm>
          <a:prstGeom prst="rect">
            <a:avLst/>
          </a:prstGeom>
        </p:spPr>
      </p:pic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75703EC3-BA0D-E8FB-EB38-F9A357695ABC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92340" y="0"/>
            <a:ext cx="1483654" cy="358305"/>
          </a:xfrm>
        </p:spPr>
        <p:txBody>
          <a:bodyPr/>
          <a:lstStyle/>
          <a:p>
            <a:r>
              <a:rPr lang="de-DE" dirty="0"/>
              <a:t>Begriffe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EB626C-2BB7-50E8-D703-A0C5037B76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012588-A4DB-2882-96FE-5E03F42879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58081A-C478-B716-4391-B08F367A2F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721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B2C30-99BB-DDEB-E933-D00788625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Myalgische Enzephalomyelitis/Chronisches Fatigue-Syndrom (ME/CFS)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45138B-1848-BB1B-B54D-70B84951B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Charakteristika: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Krankhafte Erschöpfung ≥ 6 Monate (Kinder: ≥ 3 Monate)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Post-Exertionelle Malaise (PEM)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Schlafstörungen, neurokognitive Defizite, Schmerzen, autonome Dysfunktionen</a:t>
            </a:r>
          </a:p>
          <a:p>
            <a:pPr>
              <a:spcAft>
                <a:spcPts val="600"/>
              </a:spcAft>
            </a:pPr>
            <a:r>
              <a:rPr lang="de-DE" dirty="0"/>
              <a:t>Auslöser: SARS-CoV-2, Influenza, Epstein-Barr-Virus</a:t>
            </a:r>
          </a:p>
          <a:p>
            <a:pPr>
              <a:spcAft>
                <a:spcPts val="600"/>
              </a:spcAft>
            </a:pPr>
            <a:r>
              <a:rPr lang="de-DE" dirty="0"/>
              <a:t>Diagnostik: Konsentierte Kriterien</a:t>
            </a:r>
          </a:p>
          <a:p>
            <a:pPr>
              <a:spcAft>
                <a:spcPts val="600"/>
              </a:spcAft>
            </a:pPr>
            <a:r>
              <a:rPr lang="de-DE" dirty="0"/>
              <a:t>Verlauf: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Heilung bei Erwachsenen selten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Kinder/Jugendliche: Heilung möglich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93E964F2-AA89-9E67-7B7A-1B1022502645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92340" y="0"/>
            <a:ext cx="1483654" cy="358305"/>
          </a:xfrm>
        </p:spPr>
        <p:txBody>
          <a:bodyPr/>
          <a:lstStyle/>
          <a:p>
            <a:r>
              <a:rPr lang="de-DE" dirty="0"/>
              <a:t>Begriffe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4D723E-D645-B18A-9FD3-80C2FFFD3D8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0C8DFA7-173F-BA30-DC4C-6ACFE3831D2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0C4BD1-8601-FC64-E7D4-CF91981E06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488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38CF09-473A-B363-EA6D-A8A0F7F40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ME/CFS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D7E4D4-C126-5DF6-156E-E64E3EF0C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ME/CFS kann als schwerste Form von PCS und anderen postakuten Infektionssyndromen (PAIS), vom postakuten COVID-19 Vakzinierungssyndrom (Post-VAC), aber auch ohne erinnerlichen infektiösen Auslöser auftreten</a:t>
            </a:r>
          </a:p>
          <a:p>
            <a:pPr>
              <a:spcAft>
                <a:spcPts val="600"/>
              </a:spcAft>
            </a:pPr>
            <a:r>
              <a:rPr lang="de-DE" dirty="0"/>
              <a:t>Schätzung: circa zehn bis 20 Prozent aller Long COVID Betroffenen entwickeln ME/CFS</a:t>
            </a:r>
          </a:p>
          <a:p>
            <a:pPr>
              <a:spcAft>
                <a:spcPts val="600"/>
              </a:spcAft>
            </a:pPr>
            <a:r>
              <a:rPr lang="de-DE" dirty="0"/>
              <a:t>Krankheit kann zu dauerhafter Pflegebedürftigkeit und hohem Grad der Behinderung führen</a:t>
            </a:r>
            <a:br>
              <a:rPr lang="de-DE" dirty="0"/>
            </a:br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43CB1B2B-72AA-8485-3601-4F3ED19DF7C7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492340" y="0"/>
            <a:ext cx="1483654" cy="358305"/>
          </a:xfrm>
        </p:spPr>
        <p:txBody>
          <a:bodyPr/>
          <a:lstStyle/>
          <a:p>
            <a:r>
              <a:rPr lang="de-DE" dirty="0"/>
              <a:t>Begriffe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10FEE5-1592-EE5C-31D4-40F8CD4D6C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EDABD4-6CD7-DEBB-E265-FBE88A2527F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E7C357-3D17-F0FF-20BF-26A7DFD182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6459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F57AF-11FE-7223-9894-834D1473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Pathogenese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11D66C-51C8-8688-D4D7-B64158723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Gemeinsame Mechanismen bei Long COVID, PAIS und ME/CFS: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Chronische Inflammation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Autoimmunprozesse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Endotheliale &amp; mitochondriale Dysfunktion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Hypoperfusion durch Gefäßdysregulation</a:t>
            </a:r>
          </a:p>
          <a:p>
            <a:pPr>
              <a:spcAft>
                <a:spcPts val="600"/>
              </a:spcAft>
            </a:pPr>
            <a:r>
              <a:rPr lang="de-DE" dirty="0"/>
              <a:t>Risikofaktoren PCS: weibliches Geschlecht, schwerer COVID-19-Verlauf, chronische Vorerkrankungen, Übergewicht, unzureichender Impfschutz, Infektion mit Prä-Omikron-Varianten</a:t>
            </a:r>
          </a:p>
          <a:p>
            <a:pPr>
              <a:spcAft>
                <a:spcPts val="600"/>
              </a:spcAft>
            </a:pPr>
            <a:r>
              <a:rPr lang="de-DE" dirty="0"/>
              <a:t>Risikofaktoren ME/CFS: weibliches Geschlecht, evtl. genetische Faktoren</a:t>
            </a:r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88B9DE32-CD69-6CDA-85A8-369F64ADB162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0158595" y="0"/>
            <a:ext cx="1817399" cy="358305"/>
          </a:xfrm>
        </p:spPr>
        <p:txBody>
          <a:bodyPr/>
          <a:lstStyle/>
          <a:p>
            <a:r>
              <a:rPr lang="de-DE" dirty="0"/>
              <a:t>Pathogenese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64A9A2-4F13-7177-93C8-87728ABF8F9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B4AE95-2E2F-5F17-66B4-ED2128A3D1D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65D5CF-73C4-22E5-61B0-2030E7FBC4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44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7B8C94-7132-71D0-1ED1-817F37E0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Symptome Long COVID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152152-2762-208D-FB38-236ABF7C9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/>
              <a:t>Fatigue (Erschöpfung)</a:t>
            </a:r>
          </a:p>
          <a:p>
            <a:pPr>
              <a:spcAft>
                <a:spcPts val="600"/>
              </a:spcAft>
            </a:pPr>
            <a:r>
              <a:rPr lang="de-DE" dirty="0"/>
              <a:t>Belastungsintoleranz mit PEM</a:t>
            </a:r>
          </a:p>
          <a:p>
            <a:pPr>
              <a:spcAft>
                <a:spcPts val="600"/>
              </a:spcAft>
            </a:pPr>
            <a:r>
              <a:rPr lang="de-DE" dirty="0"/>
              <a:t>Dyspnoe</a:t>
            </a:r>
          </a:p>
          <a:p>
            <a:pPr>
              <a:spcAft>
                <a:spcPts val="600"/>
              </a:spcAft>
            </a:pPr>
            <a:r>
              <a:rPr lang="de-DE" dirty="0"/>
              <a:t>Konzentrationsprobleme („brain fog“)</a:t>
            </a:r>
          </a:p>
          <a:p>
            <a:pPr>
              <a:spcAft>
                <a:spcPts val="600"/>
              </a:spcAft>
            </a:pPr>
            <a:r>
              <a:rPr lang="de-DE" dirty="0"/>
              <a:t>Geruchs-, Geschmacks- und Schlafstörungen</a:t>
            </a:r>
          </a:p>
          <a:p>
            <a:pPr>
              <a:spcAft>
                <a:spcPts val="600"/>
              </a:spcAft>
            </a:pPr>
            <a:r>
              <a:rPr lang="de-DE" dirty="0"/>
              <a:t>Depressive Verstimmungen und Ängstlichkeit</a:t>
            </a:r>
          </a:p>
          <a:p>
            <a:pPr>
              <a:spcAft>
                <a:spcPts val="600"/>
              </a:spcAft>
            </a:pPr>
            <a:r>
              <a:rPr lang="de-DE" dirty="0"/>
              <a:t>Symptome können zurückgehen oder chronisch werden</a:t>
            </a:r>
          </a:p>
          <a:p>
            <a:pPr>
              <a:spcAft>
                <a:spcPts val="600"/>
              </a:spcAft>
            </a:pPr>
            <a:r>
              <a:rPr lang="de-DE" dirty="0"/>
              <a:t>Häufige Arbeitsunfähigkeit, Schulfehlzeiten, reduzierte Lebensqualität</a:t>
            </a:r>
          </a:p>
          <a:p>
            <a:endParaRPr lang="de-DE" dirty="0"/>
          </a:p>
        </p:txBody>
      </p:sp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F7CF0704-9255-1C0F-8CA0-ECFD1329B826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520279" y="0"/>
            <a:ext cx="2455715" cy="358305"/>
          </a:xfrm>
        </p:spPr>
        <p:txBody>
          <a:bodyPr/>
          <a:lstStyle/>
          <a:p>
            <a:r>
              <a:rPr lang="de-DE" dirty="0"/>
              <a:t>Symptome Long COVID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16D3D8-2163-9281-D36A-61B1CE9E76A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2A24D19-EEB2-1F3A-7334-E0542CB5A36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05D94F-23EE-7D48-CB32-6E5F699485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427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B5D544-4B67-05DC-9067-7F8D01495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Symptome - Übersicht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55CD7C28-5275-54BD-7CA6-94F1D4915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6209" y="1313068"/>
            <a:ext cx="7526853" cy="4308475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Vertikaler Textplatzhalter 3">
            <a:extLst>
              <a:ext uri="{FF2B5EF4-FFF2-40B4-BE49-F238E27FC236}">
                <a16:creationId xmlns:a16="http://schemas.microsoft.com/office/drawing/2014/main" id="{95052121-B088-F48D-F7B8-EF6440917E99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9520279" y="0"/>
            <a:ext cx="2455715" cy="358305"/>
          </a:xfrm>
        </p:spPr>
        <p:txBody>
          <a:bodyPr/>
          <a:lstStyle/>
          <a:p>
            <a:r>
              <a:rPr lang="de-DE" dirty="0"/>
              <a:t>Symptome Long COVID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220E795-DA8E-A1A8-353B-E63E268DC9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„Versorgung von Patientinnen und Patienten mit Long COVID und ME/CFS - Einführung“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04A196-75DD-E96E-474C-1097B1616BA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850EE2-BDFE-0FC0-FBC3-EF3451D522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ADD7824D-2DCF-4DDA-BE8D-0B7ABA078092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8BA3863-8257-90FE-A97E-803B389B1602}"/>
              </a:ext>
            </a:extLst>
          </p:cNvPr>
          <p:cNvSpPr txBox="1"/>
          <p:nvPr/>
        </p:nvSpPr>
        <p:spPr>
          <a:xfrm>
            <a:off x="2814156" y="5712033"/>
            <a:ext cx="6563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accent1"/>
                </a:solidFill>
              </a:rPr>
              <a:t>Quelle: Deutsche Gesellschaft für Pneumologie und Beatmungsmedizin. S1-Leitlinie Long/Post-COVID.</a:t>
            </a:r>
          </a:p>
        </p:txBody>
      </p:sp>
    </p:spTree>
    <p:extLst>
      <p:ext uri="{BB962C8B-B14F-4D97-AF65-F5344CB8AC3E}">
        <p14:creationId xmlns:p14="http://schemas.microsoft.com/office/powerpoint/2010/main" val="385329422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KBV">
  <a:themeElements>
    <a:clrScheme name="KBV PPT">
      <a:dk1>
        <a:sysClr val="windowText" lastClr="000000"/>
      </a:dk1>
      <a:lt1>
        <a:sysClr val="window" lastClr="FFFFFF"/>
      </a:lt1>
      <a:dk2>
        <a:srgbClr val="C3CED3"/>
      </a:dk2>
      <a:lt2>
        <a:srgbClr val="84013A"/>
      </a:lt2>
      <a:accent1>
        <a:srgbClr val="385C6B"/>
      </a:accent1>
      <a:accent2>
        <a:srgbClr val="C30059"/>
      </a:accent2>
      <a:accent3>
        <a:srgbClr val="E83378"/>
      </a:accent3>
      <a:accent4>
        <a:srgbClr val="5372AB"/>
      </a:accent4>
      <a:accent5>
        <a:srgbClr val="239398"/>
      </a:accent5>
      <a:accent6>
        <a:srgbClr val="65B041"/>
      </a:accent6>
      <a:hlink>
        <a:srgbClr val="C30059"/>
      </a:hlink>
      <a:folHlink>
        <a:srgbClr val="C30059"/>
      </a:folHlink>
    </a:clrScheme>
    <a:fontScheme name="KBV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.pptx" id="{782F95A0-C080-4A1E-B0DE-0B75E1B61D40}" vid="{A56074A5-2904-404F-BDA5-9E3F7588B69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npInfo xmlns="https://www.novapath.de/xmlns">eyJjb250ZW50Ijoie1widmVyc2lvblwiOntcImNvbnRlbnRcIjp7XCJmb3JtYXRcIjo0LFwiYXBwbGljYXRpb25cIjpcIjYuOC41LjE1OTkzXCIsXCJjbGllbnRUeXBlXCI6bnVsbH0sXCJsYXN0VXBkYXRlXCI6MTcxNDAzNzQwMyxcInRlbmFudElkXCI6XCI5RENCMzRBRS1FMEE5LTQxNDQtQkE3NC04QTFCQ0E1QUM5QTVcIixcImNsaWVudElkXCI6XCJsOXNuaXNla2prMnV6MDE3aHY0dGVyaGRlaTU5OWpsNFwifSxcImRvY3VtZW50XCI6e1wiY29udGVudFwiOntcImlkXCI6XCJVMk1IREJISjhQSFlORk0wMVhPNllZRVNMT1wiLFwicHJldmlvdXNJZFwiOlwiQzZDRFVQWDdTMUxPVFcyTklQNkxROUVUNkdcIixcInBhdGhcIjpcIjZKU2hJZXU3ZnJOZ011MUVXSytPOHBXWEhJY1dYanBRWWhOSk5lYWJGOGU2M0RnRXQza1ZrU0xwT0JQWm1XZW1sdS9qNCt6VU9CMHYxVUZid1VkRmNBPT1cIixcImRlbGV0ZUFmdGVyRGF0ZVwiOm51bGwsXCJvcmlnaW5hbEFwcGxpY2F0aW9uXCI6XCJQb3dlclBvaW50XCIsXCJmbGFnc1wiOltdfSxcImxhc3RVcGRhdGVcIjoxNzYyODYzNDU2LFwidGVuYW50SWRcIjpcIjlEQ0IzNEFFLUUwQTktNDE0NC1CQTc0LThBMUJDQTVBQzlBNVwiLFwiY2xpZW50SWRcIjpcInBzZmQ0ZjNxZjFnczQzeWNyMGQ1MXc0djRzdGVzOGg5XCJ9LFwiY29uZmlkZW50aWFsaXR5XCI6e1wiY29udGVudFwiOntcInRlbmFudElkXCI6XCI5RENCMzRBRS1FMEE5LTQxNDQtQkE3NC04QTFCQ0E1QUM5QTVcIixcInJlZmVyZW5jZUlkXCI6XCI2Q0EwMTlFQjhGRjk0QTAzODE0REI2OUE2RkU1OUU4OFwiLFwiY2F0ZWdvcnlOYW1lXCI6e30sXCJuYW1lXCI6e1wiREVGQVVMVFwiOlwiw5ZmZmVudGxpY2hcIixcIkRFXCI6XCLDlmZmZW50bGljaFwifSxcImZsYWdzXCI6W119LFwibGFzdFVwZGF0ZVwiOjE3NTMxMTIzMDAsXCJ0ZW5hbnRJZFwiOlwiOURDQjM0QUUtRTBBOS00MTQ0LUJBNzQtOEExQkNBNUFDOUE1XCIsXCJjbGllbnRJZFwiOlwicHNmZDRmM3FmMWdzNDN5Y3IwZDUxdzR2NHN0ZXM4aDlcIn0sXCJzZWN1cml0eVwiOntcImNvbnRlbnRcIjp7XCJzZXZlcml0eVwiOjEwMDAsXCJkbHBJbmZvXCI6XCJcIixcInNlY3VyaXR5RmxhZ3NcIjpbXX0sXCJsYXN0VXBkYXRlXCI6MTc1MzExMjMwMCxcInRlbmFudElkXCI6XCI5RENCMzRBRS1FMEE5LTQxNDQtQkE3NC04QTFCQ0E1QUM5QTVcIixcImNsaWVudElkXCI6XCJwc2ZkNGYzcWYxZ3M0M3ljcjBkNTF3NHY0c3RlczhoOVwifSxcIm1hcmtpbmdcIjp7XCJjb250ZW50XCI6e1wiY29sb3JcIjpcIiNmZmZmZmZcIn0sXCJsYXN0VXBkYXRlXCI6MTc1MzExMjMwMCxcInRlbmFudElkXCI6XCI5RENCMzRBRS1FMEE5LTQxNDQtQkE3NC04QTFCQ0E1QUM5QTVcIixcImNsaWVudElkXCI6XCJwc2ZkNGYzcWYxZ3M0M3ljcjBkNTF3NHY0c3RlczhoOVwifX0iLCJzaWduYXR1cmUiOiJabG1MQ242Sk42ejZ1QnFWU1BhWkJWTC82cXk1TG9FdWU3NHA1azNUdS9hZWRsYjJKWER0NEFqNVBhM1JCd1RTV3IvY0JZWFlvT2E1OS95TzNoaHdCUT09In0=</npInfo>
</file>

<file path=customXml/itemProps1.xml><?xml version="1.0" encoding="utf-8"?>
<ds:datastoreItem xmlns:ds="http://schemas.openxmlformats.org/officeDocument/2006/customXml" ds:itemID="{AD0B5FCE-69DA-47AD-BB0C-8935393108C8}">
  <ds:schemaRefs>
    <ds:schemaRef ds:uri="https://www.novapath.de/xmln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1476</Words>
  <Application>Microsoft Office PowerPoint</Application>
  <PresentationFormat>Breitbild</PresentationFormat>
  <Paragraphs>245</Paragraphs>
  <Slides>24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8" baseType="lpstr">
      <vt:lpstr>Arial</vt:lpstr>
      <vt:lpstr>Bradley Hand ITC</vt:lpstr>
      <vt:lpstr>Calibri</vt:lpstr>
      <vt:lpstr>PowerPoint Master KBV</vt:lpstr>
      <vt:lpstr>Versorgung von Patientinnen und Patienten mit Long COVID und ME/CFS</vt:lpstr>
      <vt:lpstr>Definition Long COVID/Post-COVID laut WHO</vt:lpstr>
      <vt:lpstr>Subpopulationen</vt:lpstr>
      <vt:lpstr>Definition Long COVID gemäß Leitlinie der Arbeitsgemeinschaft wissenschaftlicher medizinischer Fachgesellschaften (AWMF)</vt:lpstr>
      <vt:lpstr>Myalgische Enzephalomyelitis/Chronisches Fatigue-Syndrom (ME/CFS)</vt:lpstr>
      <vt:lpstr>ME/CFS</vt:lpstr>
      <vt:lpstr>Pathogenese</vt:lpstr>
      <vt:lpstr>Symptome Long COVID</vt:lpstr>
      <vt:lpstr>Symptome - Übersicht</vt:lpstr>
      <vt:lpstr>Symptome ME/CFS</vt:lpstr>
      <vt:lpstr>Schweregrade ME/CFS</vt:lpstr>
      <vt:lpstr>Diagnostik Long COVID &amp; ME/CFS</vt:lpstr>
      <vt:lpstr>Diagnosekriterien ME/CFS</vt:lpstr>
      <vt:lpstr>Ergänzende Diagnostik ME/CFS </vt:lpstr>
      <vt:lpstr>Kanadische Konsensus-Kriterien, Institute of Medicine-Kriterien</vt:lpstr>
      <vt:lpstr>Therapie</vt:lpstr>
      <vt:lpstr>Weitere Therapiemöglichkeiten</vt:lpstr>
      <vt:lpstr>Therapieplanung</vt:lpstr>
      <vt:lpstr>Selbstmanagement &amp; Pacing </vt:lpstr>
      <vt:lpstr>Nicht-medikamentöse Therapien</vt:lpstr>
      <vt:lpstr>Medikamentöse Therapien</vt:lpstr>
      <vt:lpstr>3-P-Prinzip</vt:lpstr>
      <vt:lpstr>Weitere Maßnahmen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Versorgung von Patientinnen und Patienten mit Long COVID und ME/CFS</dc:title>
  <dc:creator>Reick, Tanja (KBV)</dc:creator>
  <cp:lastModifiedBy>Raubart, Marietta (KBV)</cp:lastModifiedBy>
  <cp:revision>25</cp:revision>
  <dcterms:created xsi:type="dcterms:W3CDTF">2025-07-21T08:16:09Z</dcterms:created>
  <dcterms:modified xsi:type="dcterms:W3CDTF">2025-11-12T12:23:25Z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lassifizierung">
    <vt:lpwstr>Öffentlich</vt:lpwstr>
  </property>
  <property fmtid="{D5CDD505-2E9C-101B-9397-08002B2CF9AE}" pid="3" name="Klassifizierungs-Id">
    <vt:lpwstr>6CA019EB8FF94A03814DB69A6FE59E88</vt:lpwstr>
  </property>
  <property fmtid="{D5CDD505-2E9C-101B-9397-08002B2CF9AE}" pid="4" name="Klassifizierungs-Datum">
    <vt:lpwstr>07/21/2025 15:38:20</vt:lpwstr>
  </property>
  <property fmtid="{D5CDD505-2E9C-101B-9397-08002B2CF9AE}" pid="5" name="NovaPath-SeverityName">
    <vt:lpwstr>Ohne</vt:lpwstr>
  </property>
  <property fmtid="{D5CDD505-2E9C-101B-9397-08002B2CF9AE}" pid="6" name="NovaPath-SeverityLevel">
    <vt:lpwstr>1000</vt:lpwstr>
  </property>
  <property fmtid="{D5CDD505-2E9C-101B-9397-08002B2CF9AE}" pid="7" name="Dokumenten-ID">
    <vt:lpwstr>U2MHDBHJ8PHYNFM01XO6YYESLO</vt:lpwstr>
  </property>
  <property fmtid="{D5CDD505-2E9C-101B-9397-08002B2CF9AE}" pid="8" name="NovaPath-Version">
    <vt:lpwstr>6.8.5.15993</vt:lpwstr>
  </property>
</Properties>
</file>